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4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8529C-41D7-472A-AF2A-D381AE72DED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136C-8489-4D09-B45D-656D218742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3168352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ПРОВЕДЕНИЯ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ГОСУДАРСТВЕННОЙ ИТОГОВОЙ АТТЕСТАЦИИ ПО ОБРАЗОВАТЕЛЬНЫМ ПРОГРАММАМ ВЫСШЕГО ОБРАЗОВАНИЯ 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ПРОГРАММАМ БАКАЛАВРИАТА, ПРОГРАММАМ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СПЕЦИАЛИТЕТА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ПРОГРАММАМ МАГИСТРАТУРЫ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573016"/>
            <a:ext cx="8568952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2108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МОиН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РФ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29 июня 2015 г. N 636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73325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Приказ </a:t>
            </a:r>
            <a:r>
              <a:rPr lang="ru-RU" sz="2400" b="1" dirty="0"/>
              <a:t>вступает в силу с 1 января 2016 года.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102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598" y="70553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устанавливает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процедуру организации и проведения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государственной итоговой  аттестации, включая: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1353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формы </a:t>
            </a:r>
            <a:r>
              <a:rPr lang="ru-RU" sz="2400" b="1" dirty="0" smtClean="0"/>
              <a:t>ГИА;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657" y="2503494"/>
            <a:ext cx="836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</a:t>
            </a:r>
            <a:r>
              <a:rPr lang="ru-RU" sz="2400" b="1" dirty="0" smtClean="0"/>
              <a:t>регламент утверждения и представления </a:t>
            </a:r>
            <a:r>
              <a:rPr lang="ru-RU" sz="2400" b="1" dirty="0"/>
              <a:t>документов;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6656" y="3206709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требования к использованию технических средств;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6656" y="389666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требования к лицам, привлекаемым к проведению ГИА;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57240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порядок подачи и рассмотрения апелляций;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24814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особенности проведения ГИА для инвалидов и лиц с ОВЗ.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92388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 </a:t>
            </a:r>
            <a:r>
              <a:rPr lang="ru-RU" sz="2400" b="1" dirty="0" smtClean="0"/>
              <a:t>регламент </a:t>
            </a:r>
            <a:r>
              <a:rPr lang="ru-RU" sz="2400" b="1" dirty="0" smtClean="0"/>
              <a:t>отчисления при не прохождении ИГА.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Обучающимся и лицам, привлекаемым к государственной итоговой аттестации, во время ее проведения </a:t>
            </a:r>
            <a:r>
              <a:rPr lang="ru-RU" b="1" u="sng" dirty="0"/>
              <a:t>запрещается</a:t>
            </a:r>
            <a:r>
              <a:rPr lang="ru-RU" dirty="0"/>
              <a:t> иметь при себе и использовать средства связи.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2474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Государственная итоговая аттестация проводится в сроки, определяемые организацией, но </a:t>
            </a:r>
            <a:r>
              <a:rPr lang="ru-RU" b="1" dirty="0"/>
              <a:t>не позднее 30 июня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98884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Проведение ГИА с </a:t>
            </a:r>
            <a:r>
              <a:rPr lang="ru-RU" dirty="0"/>
              <a:t>применением электронного обучения, дистанционных образовательных технологий </a:t>
            </a:r>
            <a:r>
              <a:rPr lang="ru-RU" dirty="0" smtClean="0"/>
              <a:t>определяется </a:t>
            </a:r>
            <a:r>
              <a:rPr lang="ru-RU" dirty="0"/>
              <a:t>локальными нормативными актами организации. При </a:t>
            </a:r>
            <a:r>
              <a:rPr lang="ru-RU" dirty="0" smtClean="0"/>
              <a:t>этом обеспечивается </a:t>
            </a:r>
            <a:r>
              <a:rPr lang="ru-RU" b="1" dirty="0" smtClean="0"/>
              <a:t>идентификация </a:t>
            </a:r>
            <a:r>
              <a:rPr lang="ru-RU" b="1" dirty="0"/>
              <a:t>личности </a:t>
            </a:r>
            <a:r>
              <a:rPr lang="ru-RU" dirty="0" smtClean="0"/>
              <a:t>обучающихся.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14096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Перерыв </a:t>
            </a:r>
            <a:r>
              <a:rPr lang="ru-RU" dirty="0"/>
              <a:t>между государственными аттестационными испытаниями </a:t>
            </a:r>
            <a:endParaRPr lang="ru-RU" dirty="0" smtClean="0"/>
          </a:p>
          <a:p>
            <a:pPr algn="ctr"/>
            <a:r>
              <a:rPr lang="ru-RU" dirty="0" smtClean="0"/>
              <a:t>должен быть  </a:t>
            </a:r>
            <a:r>
              <a:rPr lang="ru-RU" b="1" dirty="0"/>
              <a:t>не менее 7 </a:t>
            </a:r>
            <a:r>
              <a:rPr lang="ru-RU" dirty="0"/>
              <a:t>календарных </a:t>
            </a:r>
            <a:r>
              <a:rPr lang="ru-RU" dirty="0" smtClean="0"/>
              <a:t>дней.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07707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Тексты выпускных квалификационных </a:t>
            </a:r>
            <a:r>
              <a:rPr lang="ru-RU" dirty="0" smtClean="0"/>
              <a:t>работ размещаются </a:t>
            </a:r>
            <a:r>
              <a:rPr lang="ru-RU" dirty="0"/>
              <a:t>организацией в </a:t>
            </a:r>
            <a:r>
              <a:rPr lang="ru-RU" b="1" dirty="0"/>
              <a:t>электронно-библиотечной системе организации</a:t>
            </a:r>
            <a:r>
              <a:rPr lang="ru-RU" dirty="0"/>
              <a:t> и </a:t>
            </a:r>
            <a:r>
              <a:rPr lang="ru-RU" b="1" dirty="0"/>
              <a:t>проверяются на объем заимствования.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22920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 результатам </a:t>
            </a:r>
            <a:r>
              <a:rPr lang="ru-RU" dirty="0" smtClean="0"/>
              <a:t>ГИА обучающийся </a:t>
            </a:r>
            <a:r>
              <a:rPr lang="ru-RU" dirty="0"/>
              <a:t>имеет право </a:t>
            </a:r>
            <a:r>
              <a:rPr lang="ru-RU" dirty="0" smtClean="0"/>
              <a:t>на апелляцию:</a:t>
            </a:r>
          </a:p>
          <a:p>
            <a:pPr algn="ctr">
              <a:buFontTx/>
              <a:buChar char="-"/>
            </a:pPr>
            <a:r>
              <a:rPr lang="ru-RU" dirty="0" smtClean="0"/>
              <a:t> о нарушении установленной процедуры;</a:t>
            </a:r>
          </a:p>
          <a:p>
            <a:pPr algn="ctr">
              <a:buFontTx/>
              <a:buChar char="-"/>
            </a:pPr>
            <a:r>
              <a:rPr lang="ru-RU" dirty="0" smtClean="0"/>
              <a:t> о </a:t>
            </a:r>
            <a:r>
              <a:rPr lang="ru-RU" b="1" dirty="0"/>
              <a:t>несогласии с результатами</a:t>
            </a:r>
            <a:r>
              <a:rPr lang="ru-RU" dirty="0"/>
              <a:t> </a:t>
            </a:r>
            <a:r>
              <a:rPr lang="ru-RU" dirty="0" smtClean="0"/>
              <a:t>аттестационного испытания.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Государственный экзамен</a:t>
            </a:r>
            <a:r>
              <a:rPr lang="ru-RU" dirty="0"/>
              <a:t> проводится по одной или нескольким дисциплинам и (или) модулям образовательной программы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Вид выпускной квалификационной работы, требования к ней, порядок ее выполнения и критерии ее оценки устанавливаются организацией самостоятельно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0080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Программа </a:t>
            </a:r>
            <a:r>
              <a:rPr lang="ru-RU" dirty="0" smtClean="0"/>
              <a:t>ГИА </a:t>
            </a:r>
            <a:r>
              <a:rPr lang="ru-RU" b="1" dirty="0" smtClean="0"/>
              <a:t>доводится </a:t>
            </a:r>
            <a:r>
              <a:rPr lang="ru-RU" b="1" dirty="0"/>
              <a:t>до сведения </a:t>
            </a:r>
            <a:r>
              <a:rPr lang="ru-RU" dirty="0"/>
              <a:t>обучающихся </a:t>
            </a:r>
            <a:endParaRPr lang="ru-RU" dirty="0" smtClean="0"/>
          </a:p>
          <a:p>
            <a:pPr algn="ctr"/>
            <a:r>
              <a:rPr lang="ru-RU" b="1" dirty="0" smtClean="0"/>
              <a:t>не </a:t>
            </a:r>
            <a:r>
              <a:rPr lang="ru-RU" b="1" dirty="0"/>
              <a:t>позднее чем за шесть месяцев </a:t>
            </a:r>
            <a:r>
              <a:rPr lang="ru-RU" dirty="0"/>
              <a:t>до </a:t>
            </a:r>
            <a:r>
              <a:rPr lang="ru-RU" dirty="0" smtClean="0"/>
              <a:t>ее начала.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49289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Организация </a:t>
            </a:r>
            <a:r>
              <a:rPr lang="ru-RU" b="1" dirty="0"/>
              <a:t>утверждает</a:t>
            </a:r>
            <a:r>
              <a:rPr lang="ru-RU" dirty="0"/>
              <a:t> </a:t>
            </a:r>
            <a:r>
              <a:rPr lang="ru-RU" b="1" dirty="0"/>
              <a:t>перечень тем </a:t>
            </a:r>
            <a:r>
              <a:rPr lang="ru-RU" b="1" dirty="0" smtClean="0"/>
              <a:t>ВКР</a:t>
            </a:r>
            <a:r>
              <a:rPr lang="ru-RU" dirty="0" smtClean="0"/>
              <a:t>, и </a:t>
            </a:r>
            <a:r>
              <a:rPr lang="ru-RU" b="1" dirty="0"/>
              <a:t>доводит его до сведения </a:t>
            </a:r>
            <a:r>
              <a:rPr lang="ru-RU" dirty="0"/>
              <a:t>обучающихся </a:t>
            </a:r>
            <a:r>
              <a:rPr lang="ru-RU" b="1" dirty="0"/>
              <a:t>не позднее чем за 6 месяцев </a:t>
            </a:r>
            <a:r>
              <a:rPr lang="ru-RU" dirty="0"/>
              <a:t>до даты начала </a:t>
            </a:r>
            <a:r>
              <a:rPr lang="ru-RU" dirty="0" smtClean="0"/>
              <a:t>ГИА.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28498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Не позднее чем за 30 календарных дней </a:t>
            </a:r>
            <a:r>
              <a:rPr lang="ru-RU" dirty="0"/>
              <a:t>до дня проведения первого государственного аттестационного испытания организация </a:t>
            </a:r>
            <a:r>
              <a:rPr lang="ru-RU" b="1" dirty="0"/>
              <a:t>утверждает распорядительным актом расписание</a:t>
            </a:r>
            <a:r>
              <a:rPr lang="ru-RU" dirty="0"/>
              <a:t> государственных аттестационных испытаний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30120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Организация </a:t>
            </a:r>
            <a:r>
              <a:rPr lang="ru-RU" b="1" dirty="0"/>
              <a:t>обеспечивает ознакомление обучающегося </a:t>
            </a:r>
            <a:r>
              <a:rPr lang="ru-RU" dirty="0"/>
              <a:t>с отзывом и рецензией </a:t>
            </a:r>
            <a:r>
              <a:rPr lang="ru-RU" b="1" dirty="0" smtClean="0"/>
              <a:t>не </a:t>
            </a:r>
            <a:r>
              <a:rPr lang="ru-RU" b="1" dirty="0"/>
              <a:t>позднее чем за 5 календарных дней </a:t>
            </a:r>
            <a:r>
              <a:rPr lang="ru-RU" dirty="0"/>
              <a:t>до дня защиты </a:t>
            </a:r>
            <a:r>
              <a:rPr lang="ru-RU" dirty="0" smtClean="0"/>
              <a:t>ВКР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94928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ВКР, </a:t>
            </a:r>
            <a:r>
              <a:rPr lang="ru-RU" b="1" dirty="0"/>
              <a:t>отзыв и рецензия </a:t>
            </a:r>
            <a:r>
              <a:rPr lang="ru-RU" b="1" u="sng" dirty="0" smtClean="0"/>
              <a:t>передаются </a:t>
            </a:r>
            <a:r>
              <a:rPr lang="ru-RU" b="1" u="sng" dirty="0"/>
              <a:t>в </a:t>
            </a:r>
            <a:r>
              <a:rPr lang="ru-RU" b="1" u="sng" dirty="0" smtClean="0"/>
              <a:t>ГЭК не </a:t>
            </a:r>
            <a:r>
              <a:rPr lang="ru-RU" b="1" u="sng" dirty="0"/>
              <a:t>позднее чем за 2 календарных дня </a:t>
            </a:r>
            <a:r>
              <a:rPr lang="ru-RU" b="1" dirty="0"/>
              <a:t>до дня защиты выпускной квалификационной работы.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29309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</a:t>
            </a:r>
            <a:r>
              <a:rPr lang="ru-RU" dirty="0"/>
              <a:t> государственного аттестационного испытания, проводимого </a:t>
            </a:r>
            <a:r>
              <a:rPr lang="ru-RU" b="1" dirty="0"/>
              <a:t>в устной форме</a:t>
            </a:r>
            <a:r>
              <a:rPr lang="ru-RU" dirty="0"/>
              <a:t>, </a:t>
            </a:r>
            <a:r>
              <a:rPr lang="ru-RU" b="1" dirty="0"/>
              <a:t>объявляются в день его проведения</a:t>
            </a:r>
            <a:r>
              <a:rPr lang="ru-RU" dirty="0" smtClean="0"/>
              <a:t>, </a:t>
            </a:r>
            <a:r>
              <a:rPr lang="ru-RU" dirty="0"/>
              <a:t>проводимого </a:t>
            </a:r>
            <a:r>
              <a:rPr lang="ru-RU" b="1" dirty="0"/>
              <a:t>в письменной форме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- </a:t>
            </a:r>
            <a:r>
              <a:rPr lang="ru-RU" b="1" dirty="0"/>
              <a:t>на следующий рабочий день после дня его проведения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Для проведения </a:t>
            </a:r>
            <a:r>
              <a:rPr lang="ru-RU" dirty="0" smtClean="0"/>
              <a:t>ГИА и </a:t>
            </a:r>
            <a:r>
              <a:rPr lang="ru-RU" dirty="0"/>
              <a:t>проведения апелляций </a:t>
            </a:r>
            <a:r>
              <a:rPr lang="ru-RU" dirty="0" smtClean="0"/>
              <a:t>в </a:t>
            </a:r>
            <a:r>
              <a:rPr lang="ru-RU" dirty="0"/>
              <a:t>организации создаются государственные экзаменационные комиссии и апелляционные </a:t>
            </a:r>
            <a:r>
              <a:rPr lang="ru-RU" dirty="0" smtClean="0"/>
              <a:t>комиссии. </a:t>
            </a:r>
            <a:r>
              <a:rPr lang="ru-RU" b="1" dirty="0"/>
              <a:t>Комиссии действуют в течение календарного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4076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Председатель </a:t>
            </a:r>
            <a:r>
              <a:rPr lang="ru-RU" dirty="0" smtClean="0"/>
              <a:t>ГЭК утверждается </a:t>
            </a:r>
            <a:r>
              <a:rPr lang="ru-RU" b="1" dirty="0"/>
              <a:t>не позднее 31 декабря</a:t>
            </a:r>
            <a:r>
              <a:rPr lang="ru-RU" dirty="0"/>
              <a:t>, предшествующего году проведения государственной итоговой аттестации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0608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Организация утверждает составы комиссий </a:t>
            </a:r>
            <a:r>
              <a:rPr lang="ru-RU" b="1" dirty="0"/>
              <a:t>не позднее чем за 1 месяц </a:t>
            </a:r>
            <a:endParaRPr lang="ru-RU" b="1" dirty="0" smtClean="0"/>
          </a:p>
          <a:p>
            <a:pPr algn="ctr"/>
            <a:r>
              <a:rPr lang="ru-RU" dirty="0" smtClean="0"/>
              <a:t>до </a:t>
            </a:r>
            <a:r>
              <a:rPr lang="ru-RU" dirty="0"/>
              <a:t>даты начала государственной итоговой аттестации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78092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состав </a:t>
            </a:r>
            <a:r>
              <a:rPr lang="ru-RU" dirty="0" smtClean="0"/>
              <a:t>ГЭК включаются </a:t>
            </a:r>
            <a:r>
              <a:rPr lang="ru-RU" b="1" dirty="0"/>
              <a:t>не менее 4 человек</a:t>
            </a:r>
            <a:r>
              <a:rPr lang="ru-RU" dirty="0"/>
              <a:t>, из которых </a:t>
            </a:r>
            <a:r>
              <a:rPr lang="ru-RU" b="1" dirty="0"/>
              <a:t>не менее 2 человек </a:t>
            </a:r>
            <a:r>
              <a:rPr lang="ru-RU" dirty="0"/>
              <a:t>являются ведущими специалистами - </a:t>
            </a:r>
            <a:r>
              <a:rPr lang="ru-RU" b="1" dirty="0"/>
              <a:t>представителями </a:t>
            </a:r>
            <a:r>
              <a:rPr lang="ru-RU" b="1" dirty="0" smtClean="0"/>
              <a:t>работодателей</a:t>
            </a:r>
            <a:r>
              <a:rPr lang="ru-RU" dirty="0" smtClean="0"/>
              <a:t>, </a:t>
            </a:r>
            <a:r>
              <a:rPr lang="ru-RU" dirty="0"/>
              <a:t>остальные - лицами, </a:t>
            </a:r>
            <a:r>
              <a:rPr lang="ru-RU" b="1" dirty="0"/>
              <a:t>относящимися к </a:t>
            </a:r>
            <a:r>
              <a:rPr lang="ru-RU" b="1" dirty="0" smtClean="0"/>
              <a:t>ППС или НР </a:t>
            </a:r>
            <a:r>
              <a:rPr lang="ru-RU" dirty="0" smtClean="0"/>
              <a:t>данной или иной организации</a:t>
            </a:r>
            <a:r>
              <a:rPr lang="ru-RU" dirty="0"/>
              <a:t>, </a:t>
            </a:r>
            <a:r>
              <a:rPr lang="ru-RU" b="1" dirty="0" smtClean="0"/>
              <a:t>имеющими </a:t>
            </a:r>
            <a:r>
              <a:rPr lang="ru-RU" b="1" dirty="0"/>
              <a:t>ученое звание и (или) ученую степень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14908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Из числа лиц, включенных в состав комиссий, председателями комиссий </a:t>
            </a:r>
            <a:r>
              <a:rPr lang="ru-RU" b="1" dirty="0"/>
              <a:t>назначаются заместители председателей комиссий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94116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Заседания комиссий проводятся </a:t>
            </a:r>
            <a:r>
              <a:rPr lang="ru-RU" b="1" dirty="0"/>
              <a:t>председателями комиссий</a:t>
            </a:r>
            <a:r>
              <a:rPr lang="ru-RU" dirty="0"/>
              <a:t>, а в случае их отсутствия - </a:t>
            </a:r>
            <a:r>
              <a:rPr lang="ru-RU" b="1" dirty="0"/>
              <a:t>заместителями председателей комиссий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7332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Протоколы заседаний комиссий подписываются </a:t>
            </a:r>
            <a:r>
              <a:rPr lang="ru-RU" b="1" dirty="0" smtClean="0"/>
              <a:t>председательствующим</a:t>
            </a:r>
            <a:r>
              <a:rPr lang="ru-RU" dirty="0" smtClean="0"/>
              <a:t> и  секретарем </a:t>
            </a:r>
            <a:r>
              <a:rPr lang="ru-RU" dirty="0"/>
              <a:t>государственной экзаменационной комиссии.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Апелляция подается </a:t>
            </a:r>
            <a:r>
              <a:rPr lang="ru-RU" b="1" dirty="0"/>
              <a:t>лично обучающимся </a:t>
            </a:r>
            <a:r>
              <a:rPr lang="ru-RU" dirty="0"/>
              <a:t>в апелляционную комиссию </a:t>
            </a:r>
            <a:endParaRPr lang="ru-RU" dirty="0" smtClean="0"/>
          </a:p>
          <a:p>
            <a:pPr algn="ctr"/>
            <a:r>
              <a:rPr lang="ru-RU" b="1" dirty="0" smtClean="0"/>
              <a:t>не </a:t>
            </a:r>
            <a:r>
              <a:rPr lang="ru-RU" b="1" dirty="0"/>
              <a:t>позднее следующего рабочего дня </a:t>
            </a:r>
            <a:r>
              <a:rPr lang="ru-RU" dirty="0"/>
              <a:t>после объявления результатов государственного аттестационного испытания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Апелляция рассматривается </a:t>
            </a:r>
            <a:r>
              <a:rPr lang="ru-RU" b="1" dirty="0"/>
              <a:t>не позднее 2 рабочих дней </a:t>
            </a:r>
            <a:r>
              <a:rPr lang="ru-RU" dirty="0"/>
              <a:t>со дня подачи апелляции на заседании апелляционной комиссии, на которое приглашаются председатель </a:t>
            </a:r>
            <a:r>
              <a:rPr lang="ru-RU" dirty="0" smtClean="0"/>
              <a:t>ГЭК и </a:t>
            </a:r>
            <a:r>
              <a:rPr lang="ru-RU" dirty="0"/>
              <a:t>обучающийся, подавший апелляцию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06084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Решение</a:t>
            </a:r>
            <a:r>
              <a:rPr lang="ru-RU" dirty="0"/>
              <a:t> апелляционной комиссии доводится до сведения </a:t>
            </a:r>
            <a:r>
              <a:rPr lang="ru-RU" dirty="0" smtClean="0"/>
              <a:t>обучающегося  </a:t>
            </a:r>
          </a:p>
          <a:p>
            <a:pPr algn="ctr"/>
            <a:r>
              <a:rPr lang="ru-RU" b="1" dirty="0" smtClean="0"/>
              <a:t>в </a:t>
            </a:r>
            <a:r>
              <a:rPr lang="ru-RU" b="1" dirty="0"/>
              <a:t>течение 3 рабочих дней </a:t>
            </a:r>
            <a:r>
              <a:rPr lang="ru-RU" dirty="0"/>
              <a:t>со дня </a:t>
            </a:r>
            <a:r>
              <a:rPr lang="ru-RU" dirty="0" smtClean="0"/>
              <a:t>заседания. </a:t>
            </a:r>
            <a:r>
              <a:rPr lang="ru-RU" b="1" dirty="0"/>
              <a:t>Факт </a:t>
            </a:r>
            <a:r>
              <a:rPr lang="ru-RU" b="1" dirty="0" smtClean="0"/>
              <a:t>ознакомления</a:t>
            </a:r>
            <a:r>
              <a:rPr lang="ru-RU" dirty="0" smtClean="0"/>
              <a:t> </a:t>
            </a:r>
            <a:r>
              <a:rPr lang="ru-RU" dirty="0"/>
              <a:t>с решением апелляционной комиссии </a:t>
            </a:r>
            <a:r>
              <a:rPr lang="ru-RU" b="1" dirty="0"/>
              <a:t>удостоверяется подписью обучающегося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99695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случае </a:t>
            </a:r>
            <a:r>
              <a:rPr lang="ru-RU" b="1" dirty="0" smtClean="0"/>
              <a:t>удовлетворения апелляции на нарушение процедуры </a:t>
            </a:r>
            <a:r>
              <a:rPr lang="ru-RU" dirty="0" smtClean="0"/>
              <a:t>проведения ГИА результат аннулируется и обучающемуся </a:t>
            </a:r>
            <a:r>
              <a:rPr lang="ru-RU" dirty="0"/>
              <a:t>предоставляется возможность </a:t>
            </a:r>
            <a:r>
              <a:rPr lang="ru-RU" b="1" dirty="0" smtClean="0"/>
              <a:t>пройти ГИА </a:t>
            </a:r>
            <a:r>
              <a:rPr lang="ru-RU" dirty="0" smtClean="0"/>
              <a:t>в </a:t>
            </a:r>
            <a:r>
              <a:rPr lang="ru-RU" dirty="0"/>
              <a:t>сроки, установленные образовательной </a:t>
            </a:r>
            <a:r>
              <a:rPr lang="ru-RU" dirty="0" smtClean="0"/>
              <a:t>организацией, </a:t>
            </a:r>
            <a:r>
              <a:rPr lang="ru-RU" b="1" dirty="0" smtClean="0"/>
              <a:t>но не позднее 15 июля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50912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случае </a:t>
            </a:r>
            <a:r>
              <a:rPr lang="ru-RU" b="1" dirty="0" smtClean="0"/>
              <a:t>удовлетворения апелляции о несогласии с результатами </a:t>
            </a:r>
            <a:r>
              <a:rPr lang="ru-RU" dirty="0" smtClean="0"/>
              <a:t>ГИА </a:t>
            </a:r>
          </a:p>
          <a:p>
            <a:pPr algn="ctr"/>
            <a:r>
              <a:rPr lang="ru-RU" b="1" u="sng" dirty="0" smtClean="0"/>
              <a:t>апелляционной комиссией </a:t>
            </a:r>
            <a:r>
              <a:rPr lang="ru-RU" dirty="0" smtClean="0"/>
              <a:t>выставляется </a:t>
            </a:r>
            <a:r>
              <a:rPr lang="ru-RU" b="1" dirty="0" smtClean="0"/>
              <a:t>иной результат ГИА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22920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Решение апелляционной комиссии </a:t>
            </a:r>
            <a:r>
              <a:rPr lang="ru-RU" b="1" dirty="0"/>
              <a:t>не позднее следующего рабочего дня </a:t>
            </a:r>
            <a:endParaRPr lang="ru-RU" b="1" dirty="0" smtClean="0"/>
          </a:p>
          <a:p>
            <a:pPr algn="ctr"/>
            <a:r>
              <a:rPr lang="ru-RU" dirty="0" smtClean="0"/>
              <a:t>передается </a:t>
            </a:r>
            <a:r>
              <a:rPr lang="ru-RU" dirty="0"/>
              <a:t>в государственную экзаменационную комиссию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94928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Решение апелляционной комиссии </a:t>
            </a:r>
            <a:r>
              <a:rPr lang="ru-RU" b="1" u="sng" dirty="0"/>
              <a:t>является окончательным </a:t>
            </a:r>
            <a:endParaRPr lang="ru-RU" b="1" u="sng" dirty="0" smtClean="0"/>
          </a:p>
          <a:p>
            <a:pPr algn="ctr"/>
            <a:r>
              <a:rPr lang="ru-RU" b="1" dirty="0" smtClean="0"/>
              <a:t>и </a:t>
            </a:r>
            <a:r>
              <a:rPr lang="ru-RU" b="1" dirty="0"/>
              <a:t>пересмотру не подлежит.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07707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Апелляция на </a:t>
            </a:r>
            <a:r>
              <a:rPr lang="ru-RU" b="1" u="sng" dirty="0"/>
              <a:t>повторное проведение </a:t>
            </a:r>
            <a:r>
              <a:rPr lang="ru-RU" b="1" dirty="0" smtClean="0"/>
              <a:t>ГИА не </a:t>
            </a:r>
            <a:r>
              <a:rPr lang="ru-RU" b="1" dirty="0"/>
              <a:t>принимается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4482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Обучающийся </a:t>
            </a:r>
            <a:r>
              <a:rPr lang="ru-RU" b="1" u="sng" dirty="0" smtClean="0"/>
              <a:t>инвалид</a:t>
            </a:r>
            <a:r>
              <a:rPr lang="ru-RU" dirty="0" smtClean="0"/>
              <a:t> </a:t>
            </a:r>
            <a:r>
              <a:rPr lang="ru-RU" b="1" dirty="0" smtClean="0"/>
              <a:t>не </a:t>
            </a:r>
            <a:r>
              <a:rPr lang="ru-RU" b="1" dirty="0"/>
              <a:t>позднее чем за 3 месяца </a:t>
            </a:r>
            <a:r>
              <a:rPr lang="ru-RU" dirty="0"/>
              <a:t>до начала проведения </a:t>
            </a:r>
            <a:r>
              <a:rPr lang="ru-RU" dirty="0" smtClean="0"/>
              <a:t>ГИА подает </a:t>
            </a:r>
            <a:r>
              <a:rPr lang="ru-RU" dirty="0"/>
              <a:t>письменное заявление о </a:t>
            </a:r>
            <a:r>
              <a:rPr lang="ru-RU" b="1" dirty="0"/>
              <a:t>необходимости создания </a:t>
            </a:r>
            <a:r>
              <a:rPr lang="ru-RU" dirty="0"/>
              <a:t>для него специальных условий при проведении </a:t>
            </a:r>
            <a:r>
              <a:rPr lang="ru-RU" dirty="0" smtClean="0"/>
              <a:t>ГИА </a:t>
            </a:r>
            <a:r>
              <a:rPr lang="ru-RU" b="1" dirty="0" smtClean="0"/>
              <a:t>с </a:t>
            </a:r>
            <a:r>
              <a:rPr lang="ru-RU" b="1" dirty="0"/>
              <a:t>указанием особенностей </a:t>
            </a:r>
            <a:r>
              <a:rPr lang="ru-RU" dirty="0"/>
              <a:t>его психофизического развития, индивидуальных возможностей и состояния </a:t>
            </a:r>
            <a:r>
              <a:rPr lang="ru-RU" dirty="0" smtClean="0"/>
              <a:t>здоровья, к которому </a:t>
            </a:r>
            <a:r>
              <a:rPr lang="ru-RU" b="1" dirty="0"/>
              <a:t>прилагаются документы</a:t>
            </a:r>
            <a:r>
              <a:rPr lang="ru-RU" dirty="0"/>
              <a:t>, </a:t>
            </a:r>
            <a:r>
              <a:rPr lang="ru-RU" b="1" u="sng" dirty="0"/>
              <a:t>подтверждающие наличие </a:t>
            </a:r>
            <a:r>
              <a:rPr lang="ru-RU" b="1" u="sng" dirty="0" smtClean="0"/>
              <a:t>данных  </a:t>
            </a:r>
            <a:r>
              <a:rPr lang="ru-RU" b="1" u="sng" dirty="0"/>
              <a:t>особенностей </a:t>
            </a:r>
            <a:endParaRPr lang="ru-RU" b="1" u="sng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при отсутствии указанных документов в организации).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14908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заявлении обучающийся </a:t>
            </a:r>
            <a:r>
              <a:rPr lang="ru-RU" b="1" dirty="0"/>
              <a:t>указывает на необходимость </a:t>
            </a:r>
            <a:r>
              <a:rPr lang="ru-RU" dirty="0"/>
              <a:t>(отсутствие необходимости) </a:t>
            </a:r>
            <a:r>
              <a:rPr lang="ru-RU" b="1" dirty="0"/>
              <a:t>присутствия ассистента </a:t>
            </a:r>
            <a:r>
              <a:rPr lang="ru-RU" dirty="0"/>
              <a:t>на государственном аттестационном испытании, </a:t>
            </a:r>
            <a:r>
              <a:rPr lang="ru-RU" b="1" dirty="0"/>
              <a:t>необходимость</a:t>
            </a:r>
            <a:r>
              <a:rPr lang="ru-RU" dirty="0"/>
              <a:t> (отсутствие необходимости) </a:t>
            </a:r>
            <a:r>
              <a:rPr lang="ru-RU" b="1" dirty="0"/>
              <a:t>увеличения продолжительности сдачи </a:t>
            </a:r>
            <a:r>
              <a:rPr lang="ru-RU" dirty="0"/>
              <a:t>государственного аттестационного испытания </a:t>
            </a:r>
            <a:endParaRPr lang="ru-RU" dirty="0" smtClean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отношению к установленной продолжительности 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для каждого государственного аттестационного испытания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068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Для обучающихся </a:t>
            </a:r>
            <a:r>
              <a:rPr lang="ru-RU" b="1" u="sng" dirty="0"/>
              <a:t>из числа инвалидов </a:t>
            </a:r>
            <a:r>
              <a:rPr lang="ru-RU" b="1" u="sng" dirty="0" smtClean="0"/>
              <a:t> </a:t>
            </a:r>
            <a:r>
              <a:rPr lang="ru-RU" dirty="0" smtClean="0"/>
              <a:t>ГИА проводится с </a:t>
            </a:r>
            <a:r>
              <a:rPr lang="ru-RU" dirty="0"/>
              <a:t>учетом особенностей их психофизического развития, </a:t>
            </a:r>
            <a:r>
              <a:rPr lang="ru-RU" dirty="0" smtClean="0"/>
              <a:t>индивидуальных </a:t>
            </a:r>
            <a:r>
              <a:rPr lang="ru-RU" dirty="0"/>
              <a:t>возможностей и состояния </a:t>
            </a:r>
            <a:r>
              <a:rPr lang="ru-RU" dirty="0" smtClean="0"/>
              <a:t>здоровья.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Обучающиеся, не прошедшие государственное аттестационное испытание </a:t>
            </a:r>
            <a:endParaRPr lang="ru-RU" sz="2000" dirty="0" smtClean="0"/>
          </a:p>
          <a:p>
            <a:pPr algn="ctr"/>
            <a:r>
              <a:rPr lang="ru-RU" sz="2000" b="1" u="sng" dirty="0" smtClean="0"/>
              <a:t>в </a:t>
            </a:r>
            <a:r>
              <a:rPr lang="ru-RU" sz="2000" b="1" u="sng" dirty="0"/>
              <a:t>связи с неявкой </a:t>
            </a:r>
            <a:r>
              <a:rPr lang="ru-RU" sz="2000" dirty="0"/>
              <a:t>на государственное аттестационное испытание </a:t>
            </a:r>
            <a:endParaRPr lang="ru-RU" sz="2000" dirty="0" smtClean="0"/>
          </a:p>
          <a:p>
            <a:pPr algn="ctr"/>
            <a:r>
              <a:rPr lang="ru-RU" sz="2000" b="1" dirty="0" smtClean="0"/>
              <a:t>по </a:t>
            </a:r>
            <a:r>
              <a:rPr lang="ru-RU" sz="2000" b="1" dirty="0"/>
              <a:t>неуважительной причине</a:t>
            </a:r>
            <a:r>
              <a:rPr lang="ru-RU" sz="2000" dirty="0"/>
              <a:t> или в связи с получением оценки "неудовлетворительно" отчисляются из Университета </a:t>
            </a:r>
            <a:endParaRPr lang="ru-RU" sz="2000" dirty="0" smtClean="0"/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выполнившие обязанностей по добросовестному освоению образовательной программы и выполнению учебного плана</a:t>
            </a:r>
            <a:r>
              <a:rPr lang="ru-RU" sz="20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36912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Обучающиеся, </a:t>
            </a:r>
            <a:r>
              <a:rPr lang="ru-RU" sz="2000" b="1" u="sng" dirty="0" smtClean="0"/>
              <a:t>из числа инвалидов</a:t>
            </a:r>
            <a:r>
              <a:rPr lang="ru-RU" sz="2000" dirty="0" smtClean="0"/>
              <a:t>, не </a:t>
            </a:r>
            <a:r>
              <a:rPr lang="ru-RU" sz="2000" dirty="0"/>
              <a:t>прошедшие государственное аттестационное </a:t>
            </a:r>
            <a:r>
              <a:rPr lang="ru-RU" sz="2000" dirty="0" smtClean="0"/>
              <a:t>испытание </a:t>
            </a:r>
            <a:r>
              <a:rPr lang="ru-RU" sz="2000" b="1" u="sng" dirty="0" smtClean="0"/>
              <a:t>в установленный для них срок </a:t>
            </a:r>
          </a:p>
          <a:p>
            <a:pPr algn="ctr"/>
            <a:r>
              <a:rPr lang="ru-RU" sz="2000" dirty="0" smtClean="0"/>
              <a:t>(</a:t>
            </a:r>
            <a:r>
              <a:rPr lang="ru-RU" sz="2000" b="1" u="sng" dirty="0" smtClean="0"/>
              <a:t>в </a:t>
            </a:r>
            <a:r>
              <a:rPr lang="ru-RU" sz="2000" b="1" u="sng" dirty="0"/>
              <a:t>связи с неявкой </a:t>
            </a:r>
            <a:r>
              <a:rPr lang="ru-RU" sz="2000" dirty="0"/>
              <a:t>на государственное аттестационное испытание </a:t>
            </a:r>
            <a:endParaRPr lang="ru-RU" sz="2000" dirty="0" smtClean="0"/>
          </a:p>
          <a:p>
            <a:pPr algn="ctr"/>
            <a:r>
              <a:rPr lang="ru-RU" sz="2000" dirty="0" smtClean="0"/>
              <a:t>или получением </a:t>
            </a:r>
            <a:r>
              <a:rPr lang="ru-RU" sz="2000" dirty="0"/>
              <a:t>оценки </a:t>
            </a:r>
            <a:r>
              <a:rPr lang="ru-RU" sz="2000" dirty="0" smtClean="0"/>
              <a:t>«неудовлетворительно»)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отчисляются из Университета </a:t>
            </a:r>
            <a:endParaRPr lang="ru-RU" sz="2000" dirty="0" smtClean="0"/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выполнившие обязанностей по добросовестному освоению образовательной программы и выполнению учебного плана</a:t>
            </a:r>
            <a:r>
              <a:rPr lang="ru-RU" sz="20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207413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Формулировка приказа </a:t>
            </a:r>
          </a:p>
          <a:p>
            <a:pPr algn="ctr"/>
            <a:r>
              <a:rPr lang="ru-RU" sz="2400" b="1" u="sng" dirty="0" smtClean="0"/>
              <a:t>«Не прохождение ИГА в установленные сроки»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исключается</a:t>
            </a:r>
            <a:r>
              <a:rPr lang="ru-RU" sz="2400" dirty="0" smtClean="0"/>
              <a:t> из стандартных формулировок.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15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878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ПОРЯДОК ПРОВЕДЕНИЯ  ГОСУДАРСТВЕННОЙ ИТОГОВОЙ АТТЕСТАЦИИ ПО ОБРАЗОВАТЕЛЬНЫМ ПРОГРАММАМ ВЫСШЕГО ОБРАЗОВАНИЯ - ПРОГРАММАМ БАКАЛАВРИАТА, ПРОГРАММАМ  СПЕЦИАЛИТЕТА И ПРОГРАММАМ МАГИСТРАТУРЫ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Южно-Уральский государственный университет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 ГОСУДАРСТВЕННОЙ ИТОГОВОЙ АТТЕСТАЦИИ ПО ОБРАЗОВАТЕЛЬНЫМ ПРОГРАММАМ ВЫСШЕГО ОБРАЗОВАНИЯ - ПРОГРАММАМ БАКАЛАВРИАТА, ПРОГРАММАМ  СПЕЦИАЛИТЕТА И ПРОГРАММАМ МАГИСТРАТУРЫ</dc:title>
  <dc:creator>admin</dc:creator>
  <cp:lastModifiedBy>Игорь Сидоров</cp:lastModifiedBy>
  <cp:revision>14</cp:revision>
  <dcterms:created xsi:type="dcterms:W3CDTF">2015-11-21T06:53:15Z</dcterms:created>
  <dcterms:modified xsi:type="dcterms:W3CDTF">2015-11-22T10:09:22Z</dcterms:modified>
</cp:coreProperties>
</file>